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9" r:id="rId4"/>
    <p:sldId id="264" r:id="rId5"/>
    <p:sldId id="266" r:id="rId6"/>
    <p:sldId id="410" r:id="rId7"/>
    <p:sldId id="412" r:id="rId8"/>
    <p:sldId id="415" r:id="rId9"/>
    <p:sldId id="417" r:id="rId10"/>
    <p:sldId id="328" r:id="rId11"/>
    <p:sldId id="272" r:id="rId12"/>
    <p:sldId id="274" r:id="rId13"/>
    <p:sldId id="277" r:id="rId14"/>
    <p:sldId id="276" r:id="rId15"/>
    <p:sldId id="280" r:id="rId16"/>
    <p:sldId id="327" r:id="rId17"/>
    <p:sldId id="329" r:id="rId18"/>
    <p:sldId id="353" r:id="rId19"/>
    <p:sldId id="418" r:id="rId20"/>
    <p:sldId id="351" r:id="rId21"/>
    <p:sldId id="502" r:id="rId22"/>
    <p:sldId id="509" r:id="rId23"/>
    <p:sldId id="358" r:id="rId24"/>
    <p:sldId id="435" r:id="rId25"/>
    <p:sldId id="437" r:id="rId26"/>
    <p:sldId id="440" r:id="rId27"/>
    <p:sldId id="447" r:id="rId28"/>
    <p:sldId id="366" r:id="rId29"/>
    <p:sldId id="370" r:id="rId30"/>
    <p:sldId id="371" r:id="rId31"/>
    <p:sldId id="449" r:id="rId32"/>
    <p:sldId id="374" r:id="rId33"/>
    <p:sldId id="450" r:id="rId34"/>
    <p:sldId id="451" r:id="rId35"/>
    <p:sldId id="493" r:id="rId3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5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1C95E6-3FB8-4DA7-9A06-7CC00186C4FB}" type="doc">
      <dgm:prSet loTypeId="urn:microsoft.com/office/officeart/2005/8/layout/venn1" loCatId="relationship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916CE5EB-267C-4D8E-97C6-667B7BBB94CB}">
      <dgm:prSet/>
      <dgm:spPr/>
      <dgm:t>
        <a:bodyPr/>
        <a:lstStyle/>
        <a:p>
          <a:pPr rtl="0"/>
          <a:r>
            <a:rPr kumimoji="1" lang="en-US" b="1" smtClean="0"/>
            <a:t>G2B</a:t>
          </a:r>
          <a:endParaRPr lang="zh-TW" dirty="0"/>
        </a:p>
      </dgm:t>
    </dgm:pt>
    <dgm:pt modelId="{834F7DCA-9FD1-49B7-8EE7-E19CB9A07D34}" type="parTrans" cxnId="{3B0FE83D-79AD-47AC-B2B0-9F355D89DDEC}">
      <dgm:prSet/>
      <dgm:spPr/>
      <dgm:t>
        <a:bodyPr/>
        <a:lstStyle/>
        <a:p>
          <a:endParaRPr lang="zh-TW" altLang="en-US"/>
        </a:p>
      </dgm:t>
    </dgm:pt>
    <dgm:pt modelId="{7E96A729-1B4A-40C9-88E1-491F3FA6BC9E}" type="sibTrans" cxnId="{3B0FE83D-79AD-47AC-B2B0-9F355D89DDEC}">
      <dgm:prSet/>
      <dgm:spPr/>
      <dgm:t>
        <a:bodyPr/>
        <a:lstStyle/>
        <a:p>
          <a:endParaRPr lang="zh-TW" altLang="en-US"/>
        </a:p>
      </dgm:t>
    </dgm:pt>
    <dgm:pt modelId="{DEB15FCA-FDE7-4BF5-BA29-8928F7F20F44}">
      <dgm:prSet/>
      <dgm:spPr/>
      <dgm:t>
        <a:bodyPr/>
        <a:lstStyle/>
        <a:p>
          <a:pPr rtl="0"/>
          <a:r>
            <a:rPr kumimoji="1" lang="en-US" b="1" dirty="0" smtClean="0"/>
            <a:t>B2B</a:t>
          </a:r>
          <a:endParaRPr lang="zh-TW" dirty="0"/>
        </a:p>
      </dgm:t>
    </dgm:pt>
    <dgm:pt modelId="{D371833A-CB06-4672-A48C-A3E4477CAC16}" type="parTrans" cxnId="{0A155214-D59D-48F4-B790-94E5CD9BF081}">
      <dgm:prSet/>
      <dgm:spPr/>
      <dgm:t>
        <a:bodyPr/>
        <a:lstStyle/>
        <a:p>
          <a:endParaRPr lang="zh-TW" altLang="en-US"/>
        </a:p>
      </dgm:t>
    </dgm:pt>
    <dgm:pt modelId="{F026197B-D4BA-4390-A946-2A00B2CD8435}" type="sibTrans" cxnId="{0A155214-D59D-48F4-B790-94E5CD9BF081}">
      <dgm:prSet/>
      <dgm:spPr/>
      <dgm:t>
        <a:bodyPr/>
        <a:lstStyle/>
        <a:p>
          <a:endParaRPr lang="zh-TW" altLang="en-US"/>
        </a:p>
      </dgm:t>
    </dgm:pt>
    <dgm:pt modelId="{C0E7448C-BC77-4DFA-A44F-E919108EB048}">
      <dgm:prSet/>
      <dgm:spPr/>
      <dgm:t>
        <a:bodyPr/>
        <a:lstStyle/>
        <a:p>
          <a:pPr rtl="0"/>
          <a:r>
            <a:rPr kumimoji="1" lang="en-US" b="1" smtClean="0"/>
            <a:t>B2C</a:t>
          </a:r>
          <a:endParaRPr lang="zh-TW" dirty="0"/>
        </a:p>
      </dgm:t>
    </dgm:pt>
    <dgm:pt modelId="{032B9FAB-4A89-428F-B5B0-D04877A294FF}" type="parTrans" cxnId="{D966B888-340E-44D3-9B54-08F518A2B501}">
      <dgm:prSet/>
      <dgm:spPr/>
      <dgm:t>
        <a:bodyPr/>
        <a:lstStyle/>
        <a:p>
          <a:endParaRPr lang="zh-TW" altLang="en-US"/>
        </a:p>
      </dgm:t>
    </dgm:pt>
    <dgm:pt modelId="{36DC23C5-37C5-4FD7-8B62-127021B7A30B}" type="sibTrans" cxnId="{D966B888-340E-44D3-9B54-08F518A2B501}">
      <dgm:prSet/>
      <dgm:spPr/>
      <dgm:t>
        <a:bodyPr/>
        <a:lstStyle/>
        <a:p>
          <a:endParaRPr lang="zh-TW" altLang="en-US"/>
        </a:p>
      </dgm:t>
    </dgm:pt>
    <dgm:pt modelId="{FBC68E84-4D24-42BD-8F1F-B996D1DD353C}">
      <dgm:prSet/>
      <dgm:spPr/>
      <dgm:t>
        <a:bodyPr/>
        <a:lstStyle/>
        <a:p>
          <a:pPr rtl="0"/>
          <a:r>
            <a:rPr kumimoji="1" lang="en-US" b="1" smtClean="0"/>
            <a:t>C2B</a:t>
          </a:r>
          <a:endParaRPr lang="zh-TW" dirty="0"/>
        </a:p>
      </dgm:t>
    </dgm:pt>
    <dgm:pt modelId="{F5B8E399-59AA-4E51-96F6-AEFCAF735334}" type="parTrans" cxnId="{6E1B4733-3DCA-46A7-8646-67EFCC6592FE}">
      <dgm:prSet/>
      <dgm:spPr/>
      <dgm:t>
        <a:bodyPr/>
        <a:lstStyle/>
        <a:p>
          <a:endParaRPr lang="zh-TW" altLang="en-US"/>
        </a:p>
      </dgm:t>
    </dgm:pt>
    <dgm:pt modelId="{CFE8BDAA-28C3-4014-A868-0174F1213178}" type="sibTrans" cxnId="{6E1B4733-3DCA-46A7-8646-67EFCC6592FE}">
      <dgm:prSet/>
      <dgm:spPr/>
      <dgm:t>
        <a:bodyPr/>
        <a:lstStyle/>
        <a:p>
          <a:endParaRPr lang="zh-TW" altLang="en-US"/>
        </a:p>
      </dgm:t>
    </dgm:pt>
    <dgm:pt modelId="{73AD2C1F-7E14-4014-B263-7CA424176F28}">
      <dgm:prSet/>
      <dgm:spPr/>
      <dgm:t>
        <a:bodyPr/>
        <a:lstStyle/>
        <a:p>
          <a:pPr rtl="0"/>
          <a:r>
            <a:rPr kumimoji="1" lang="en-US" b="1" smtClean="0"/>
            <a:t>C2C</a:t>
          </a:r>
          <a:endParaRPr lang="zh-TW" dirty="0"/>
        </a:p>
      </dgm:t>
    </dgm:pt>
    <dgm:pt modelId="{1E74936B-AFFA-4881-9370-5FDA386AD65B}" type="parTrans" cxnId="{C4CB2873-3FA3-46FC-9048-874949B701DD}">
      <dgm:prSet/>
      <dgm:spPr/>
      <dgm:t>
        <a:bodyPr/>
        <a:lstStyle/>
        <a:p>
          <a:endParaRPr lang="zh-TW" altLang="en-US"/>
        </a:p>
      </dgm:t>
    </dgm:pt>
    <dgm:pt modelId="{92585270-037C-42F1-863E-019CAF3BB623}" type="sibTrans" cxnId="{C4CB2873-3FA3-46FC-9048-874949B701DD}">
      <dgm:prSet/>
      <dgm:spPr/>
      <dgm:t>
        <a:bodyPr/>
        <a:lstStyle/>
        <a:p>
          <a:endParaRPr lang="zh-TW" altLang="en-US"/>
        </a:p>
      </dgm:t>
    </dgm:pt>
    <dgm:pt modelId="{2D03C2A2-F6D7-4B35-BD28-181B14897DF3}">
      <dgm:prSet/>
      <dgm:spPr/>
      <dgm:t>
        <a:bodyPr/>
        <a:lstStyle/>
        <a:p>
          <a:pPr rtl="0"/>
          <a:r>
            <a:rPr kumimoji="1" lang="en-US" b="1" smtClean="0"/>
            <a:t>O2O</a:t>
          </a:r>
          <a:endParaRPr lang="zh-TW" dirty="0"/>
        </a:p>
      </dgm:t>
    </dgm:pt>
    <dgm:pt modelId="{82762F99-CF08-4704-A359-6478A582925D}" type="parTrans" cxnId="{7B33A851-60A6-4B2F-81C5-66E5B62E0743}">
      <dgm:prSet/>
      <dgm:spPr/>
      <dgm:t>
        <a:bodyPr/>
        <a:lstStyle/>
        <a:p>
          <a:endParaRPr lang="zh-TW" altLang="en-US"/>
        </a:p>
      </dgm:t>
    </dgm:pt>
    <dgm:pt modelId="{64C484F9-8E34-4AC2-A4EC-BC7856863E9A}" type="sibTrans" cxnId="{7B33A851-60A6-4B2F-81C5-66E5B62E0743}">
      <dgm:prSet/>
      <dgm:spPr/>
      <dgm:t>
        <a:bodyPr/>
        <a:lstStyle/>
        <a:p>
          <a:endParaRPr lang="zh-TW" altLang="en-US"/>
        </a:p>
      </dgm:t>
    </dgm:pt>
    <dgm:pt modelId="{AEA3FEBF-F6AE-47C5-9D35-B9D41A01D49F}" type="pres">
      <dgm:prSet presAssocID="{741C95E6-3FB8-4DA7-9A06-7CC00186C4F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C70AEE8-70FF-4B9E-AA24-B5297FFAF507}" type="pres">
      <dgm:prSet presAssocID="{916CE5EB-267C-4D8E-97C6-667B7BBB94CB}" presName="circ1" presStyleLbl="vennNode1" presStyleIdx="0" presStyleCnt="6"/>
      <dgm:spPr/>
      <dgm:t>
        <a:bodyPr/>
        <a:lstStyle/>
        <a:p>
          <a:endParaRPr lang="zh-TW" altLang="en-US"/>
        </a:p>
      </dgm:t>
    </dgm:pt>
    <dgm:pt modelId="{8D43487A-7304-4D80-BE07-34517A6F8B17}" type="pres">
      <dgm:prSet presAssocID="{916CE5EB-267C-4D8E-97C6-667B7BBB94C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DDB406-F684-4751-BB47-4B5DC4B659D8}" type="pres">
      <dgm:prSet presAssocID="{DEB15FCA-FDE7-4BF5-BA29-8928F7F20F44}" presName="circ2" presStyleLbl="vennNode1" presStyleIdx="1" presStyleCnt="6"/>
      <dgm:spPr/>
      <dgm:t>
        <a:bodyPr/>
        <a:lstStyle/>
        <a:p>
          <a:endParaRPr lang="zh-TW" altLang="en-US"/>
        </a:p>
      </dgm:t>
    </dgm:pt>
    <dgm:pt modelId="{3E50A358-9E13-49A1-BE57-B917324DCDA9}" type="pres">
      <dgm:prSet presAssocID="{DEB15FCA-FDE7-4BF5-BA29-8928F7F20F4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2593B-1877-4346-998D-2F648875ED93}" type="pres">
      <dgm:prSet presAssocID="{C0E7448C-BC77-4DFA-A44F-E919108EB048}" presName="circ3" presStyleLbl="vennNode1" presStyleIdx="2" presStyleCnt="6"/>
      <dgm:spPr/>
      <dgm:t>
        <a:bodyPr/>
        <a:lstStyle/>
        <a:p>
          <a:endParaRPr lang="zh-TW" altLang="en-US"/>
        </a:p>
      </dgm:t>
    </dgm:pt>
    <dgm:pt modelId="{A2F7997D-2BE3-4FB3-B32B-33908FAB8B11}" type="pres">
      <dgm:prSet presAssocID="{C0E7448C-BC77-4DFA-A44F-E919108EB04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BADD9C-F5D2-4DCD-9D34-F6D421B97C25}" type="pres">
      <dgm:prSet presAssocID="{FBC68E84-4D24-42BD-8F1F-B996D1DD353C}" presName="circ4" presStyleLbl="vennNode1" presStyleIdx="3" presStyleCnt="6"/>
      <dgm:spPr/>
      <dgm:t>
        <a:bodyPr/>
        <a:lstStyle/>
        <a:p>
          <a:endParaRPr lang="zh-TW" altLang="en-US"/>
        </a:p>
      </dgm:t>
    </dgm:pt>
    <dgm:pt modelId="{11CC59DF-298E-44AB-8816-3A6ECA5265A3}" type="pres">
      <dgm:prSet presAssocID="{FBC68E84-4D24-42BD-8F1F-B996D1DD353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1A50E8-07F7-4C86-AEE6-4ED0D3AD5817}" type="pres">
      <dgm:prSet presAssocID="{73AD2C1F-7E14-4014-B263-7CA424176F28}" presName="circ5" presStyleLbl="vennNode1" presStyleIdx="4" presStyleCnt="6"/>
      <dgm:spPr/>
      <dgm:t>
        <a:bodyPr/>
        <a:lstStyle/>
        <a:p>
          <a:endParaRPr lang="zh-TW" altLang="en-US"/>
        </a:p>
      </dgm:t>
    </dgm:pt>
    <dgm:pt modelId="{70D14E21-06BC-4375-9DCA-3819D2BB82B6}" type="pres">
      <dgm:prSet presAssocID="{73AD2C1F-7E14-4014-B263-7CA424176F28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B297E4-2580-4222-8E84-A0CCD2E9E0A1}" type="pres">
      <dgm:prSet presAssocID="{2D03C2A2-F6D7-4B35-BD28-181B14897DF3}" presName="circ6" presStyleLbl="vennNode1" presStyleIdx="5" presStyleCnt="6"/>
      <dgm:spPr/>
      <dgm:t>
        <a:bodyPr/>
        <a:lstStyle/>
        <a:p>
          <a:endParaRPr lang="zh-TW" altLang="en-US"/>
        </a:p>
      </dgm:t>
    </dgm:pt>
    <dgm:pt modelId="{207A274F-2937-4083-BA72-6749087F48B9}" type="pres">
      <dgm:prSet presAssocID="{2D03C2A2-F6D7-4B35-BD28-181B14897DF3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D7DB42B-B692-4FDC-9506-6ADB1B570CB5}" type="presOf" srcId="{C0E7448C-BC77-4DFA-A44F-E919108EB048}" destId="{A2F7997D-2BE3-4FB3-B32B-33908FAB8B11}" srcOrd="0" destOrd="0" presId="urn:microsoft.com/office/officeart/2005/8/layout/venn1"/>
    <dgm:cxn modelId="{3B0FE83D-79AD-47AC-B2B0-9F355D89DDEC}" srcId="{741C95E6-3FB8-4DA7-9A06-7CC00186C4FB}" destId="{916CE5EB-267C-4D8E-97C6-667B7BBB94CB}" srcOrd="0" destOrd="0" parTransId="{834F7DCA-9FD1-49B7-8EE7-E19CB9A07D34}" sibTransId="{7E96A729-1B4A-40C9-88E1-491F3FA6BC9E}"/>
    <dgm:cxn modelId="{B476EAC2-DC78-436E-8484-4573177723F8}" type="presOf" srcId="{916CE5EB-267C-4D8E-97C6-667B7BBB94CB}" destId="{8D43487A-7304-4D80-BE07-34517A6F8B17}" srcOrd="0" destOrd="0" presId="urn:microsoft.com/office/officeart/2005/8/layout/venn1"/>
    <dgm:cxn modelId="{C4CB2873-3FA3-46FC-9048-874949B701DD}" srcId="{741C95E6-3FB8-4DA7-9A06-7CC00186C4FB}" destId="{73AD2C1F-7E14-4014-B263-7CA424176F28}" srcOrd="4" destOrd="0" parTransId="{1E74936B-AFFA-4881-9370-5FDA386AD65B}" sibTransId="{92585270-037C-42F1-863E-019CAF3BB623}"/>
    <dgm:cxn modelId="{E95CE574-A51E-42C3-9499-30F34106603B}" type="presOf" srcId="{DEB15FCA-FDE7-4BF5-BA29-8928F7F20F44}" destId="{3E50A358-9E13-49A1-BE57-B917324DCDA9}" srcOrd="0" destOrd="0" presId="urn:microsoft.com/office/officeart/2005/8/layout/venn1"/>
    <dgm:cxn modelId="{D966B888-340E-44D3-9B54-08F518A2B501}" srcId="{741C95E6-3FB8-4DA7-9A06-7CC00186C4FB}" destId="{C0E7448C-BC77-4DFA-A44F-E919108EB048}" srcOrd="2" destOrd="0" parTransId="{032B9FAB-4A89-428F-B5B0-D04877A294FF}" sibTransId="{36DC23C5-37C5-4FD7-8B62-127021B7A30B}"/>
    <dgm:cxn modelId="{0A155214-D59D-48F4-B790-94E5CD9BF081}" srcId="{741C95E6-3FB8-4DA7-9A06-7CC00186C4FB}" destId="{DEB15FCA-FDE7-4BF5-BA29-8928F7F20F44}" srcOrd="1" destOrd="0" parTransId="{D371833A-CB06-4672-A48C-A3E4477CAC16}" sibTransId="{F026197B-D4BA-4390-A946-2A00B2CD8435}"/>
    <dgm:cxn modelId="{4E29FD64-2D48-45CA-867C-3543003DC6E7}" type="presOf" srcId="{2D03C2A2-F6D7-4B35-BD28-181B14897DF3}" destId="{207A274F-2937-4083-BA72-6749087F48B9}" srcOrd="0" destOrd="0" presId="urn:microsoft.com/office/officeart/2005/8/layout/venn1"/>
    <dgm:cxn modelId="{EEF76CE1-B0C1-44E1-92DC-834F4B3A16A5}" type="presOf" srcId="{FBC68E84-4D24-42BD-8F1F-B996D1DD353C}" destId="{11CC59DF-298E-44AB-8816-3A6ECA5265A3}" srcOrd="0" destOrd="0" presId="urn:microsoft.com/office/officeart/2005/8/layout/venn1"/>
    <dgm:cxn modelId="{3C53739F-5BBA-4381-9EC0-D2B4E79BAB0C}" type="presOf" srcId="{73AD2C1F-7E14-4014-B263-7CA424176F28}" destId="{70D14E21-06BC-4375-9DCA-3819D2BB82B6}" srcOrd="0" destOrd="0" presId="urn:microsoft.com/office/officeart/2005/8/layout/venn1"/>
    <dgm:cxn modelId="{7B33A851-60A6-4B2F-81C5-66E5B62E0743}" srcId="{741C95E6-3FB8-4DA7-9A06-7CC00186C4FB}" destId="{2D03C2A2-F6D7-4B35-BD28-181B14897DF3}" srcOrd="5" destOrd="0" parTransId="{82762F99-CF08-4704-A359-6478A582925D}" sibTransId="{64C484F9-8E34-4AC2-A4EC-BC7856863E9A}"/>
    <dgm:cxn modelId="{283FB2A3-20C2-47B5-802E-C21FFF9E6667}" type="presOf" srcId="{741C95E6-3FB8-4DA7-9A06-7CC00186C4FB}" destId="{AEA3FEBF-F6AE-47C5-9D35-B9D41A01D49F}" srcOrd="0" destOrd="0" presId="urn:microsoft.com/office/officeart/2005/8/layout/venn1"/>
    <dgm:cxn modelId="{6E1B4733-3DCA-46A7-8646-67EFCC6592FE}" srcId="{741C95E6-3FB8-4DA7-9A06-7CC00186C4FB}" destId="{FBC68E84-4D24-42BD-8F1F-B996D1DD353C}" srcOrd="3" destOrd="0" parTransId="{F5B8E399-59AA-4E51-96F6-AEFCAF735334}" sibTransId="{CFE8BDAA-28C3-4014-A868-0174F1213178}"/>
    <dgm:cxn modelId="{C5B9648F-4DFE-4B0F-9B33-E3B34202179B}" type="presParOf" srcId="{AEA3FEBF-F6AE-47C5-9D35-B9D41A01D49F}" destId="{0C70AEE8-70FF-4B9E-AA24-B5297FFAF507}" srcOrd="0" destOrd="0" presId="urn:microsoft.com/office/officeart/2005/8/layout/venn1"/>
    <dgm:cxn modelId="{5FC15538-5434-4FE1-B160-C7B6DFB128A6}" type="presParOf" srcId="{AEA3FEBF-F6AE-47C5-9D35-B9D41A01D49F}" destId="{8D43487A-7304-4D80-BE07-34517A6F8B17}" srcOrd="1" destOrd="0" presId="urn:microsoft.com/office/officeart/2005/8/layout/venn1"/>
    <dgm:cxn modelId="{02278C8D-F151-4C4D-9582-B7305E8FCB4A}" type="presParOf" srcId="{AEA3FEBF-F6AE-47C5-9D35-B9D41A01D49F}" destId="{86DDB406-F684-4751-BB47-4B5DC4B659D8}" srcOrd="2" destOrd="0" presId="urn:microsoft.com/office/officeart/2005/8/layout/venn1"/>
    <dgm:cxn modelId="{45444564-3D90-450D-9EC8-75899176C536}" type="presParOf" srcId="{AEA3FEBF-F6AE-47C5-9D35-B9D41A01D49F}" destId="{3E50A358-9E13-49A1-BE57-B917324DCDA9}" srcOrd="3" destOrd="0" presId="urn:microsoft.com/office/officeart/2005/8/layout/venn1"/>
    <dgm:cxn modelId="{2798FAC2-1423-4B67-AB5D-89C2390F9E21}" type="presParOf" srcId="{AEA3FEBF-F6AE-47C5-9D35-B9D41A01D49F}" destId="{B3D2593B-1877-4346-998D-2F648875ED93}" srcOrd="4" destOrd="0" presId="urn:microsoft.com/office/officeart/2005/8/layout/venn1"/>
    <dgm:cxn modelId="{94CFAA2A-4FC6-45AF-839F-614FB309BB97}" type="presParOf" srcId="{AEA3FEBF-F6AE-47C5-9D35-B9D41A01D49F}" destId="{A2F7997D-2BE3-4FB3-B32B-33908FAB8B11}" srcOrd="5" destOrd="0" presId="urn:microsoft.com/office/officeart/2005/8/layout/venn1"/>
    <dgm:cxn modelId="{20FBF421-5339-404B-8A46-723F19423456}" type="presParOf" srcId="{AEA3FEBF-F6AE-47C5-9D35-B9D41A01D49F}" destId="{42BADD9C-F5D2-4DCD-9D34-F6D421B97C25}" srcOrd="6" destOrd="0" presId="urn:microsoft.com/office/officeart/2005/8/layout/venn1"/>
    <dgm:cxn modelId="{645CE4DB-3102-44EB-8D01-054689A9D46F}" type="presParOf" srcId="{AEA3FEBF-F6AE-47C5-9D35-B9D41A01D49F}" destId="{11CC59DF-298E-44AB-8816-3A6ECA5265A3}" srcOrd="7" destOrd="0" presId="urn:microsoft.com/office/officeart/2005/8/layout/venn1"/>
    <dgm:cxn modelId="{71B3A54E-780E-45E3-9E4E-181E2236D431}" type="presParOf" srcId="{AEA3FEBF-F6AE-47C5-9D35-B9D41A01D49F}" destId="{BF1A50E8-07F7-4C86-AEE6-4ED0D3AD5817}" srcOrd="8" destOrd="0" presId="urn:microsoft.com/office/officeart/2005/8/layout/venn1"/>
    <dgm:cxn modelId="{841A11B7-68BF-4E0E-AC7D-DB99D0ECE87C}" type="presParOf" srcId="{AEA3FEBF-F6AE-47C5-9D35-B9D41A01D49F}" destId="{70D14E21-06BC-4375-9DCA-3819D2BB82B6}" srcOrd="9" destOrd="0" presId="urn:microsoft.com/office/officeart/2005/8/layout/venn1"/>
    <dgm:cxn modelId="{644B8098-8920-4D0B-B7C7-7B1FFDCCC382}" type="presParOf" srcId="{AEA3FEBF-F6AE-47C5-9D35-B9D41A01D49F}" destId="{79B297E4-2580-4222-8E84-A0CCD2E9E0A1}" srcOrd="10" destOrd="0" presId="urn:microsoft.com/office/officeart/2005/8/layout/venn1"/>
    <dgm:cxn modelId="{65B6221B-5BA9-47BF-BCF6-DB2027B68256}" type="presParOf" srcId="{AEA3FEBF-F6AE-47C5-9D35-B9D41A01D49F}" destId="{207A274F-2937-4083-BA72-6749087F48B9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5F3B5-1B47-494C-AA04-16A188C7A623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FB0D-5FE7-41B3-9093-FE16E212D5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506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1BBF3C0B-35CE-4945-80FA-C09464172F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1153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BF3C0B-35CE-4945-80FA-C09464172FB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2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3.xml"/><Relationship Id="rId3" Type="http://schemas.openxmlformats.org/officeDocument/2006/relationships/slide" Target="../slides/slide4.xml"/><Relationship Id="rId7" Type="http://schemas.openxmlformats.org/officeDocument/2006/relationships/slide" Target="../slides/slide32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3.xml"/><Relationship Id="rId5" Type="http://schemas.openxmlformats.org/officeDocument/2006/relationships/slide" Target="../slides/slide17.xml"/><Relationship Id="rId4" Type="http://schemas.openxmlformats.org/officeDocument/2006/relationships/slide" Target="../slides/sl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3.xml"/><Relationship Id="rId3" Type="http://schemas.openxmlformats.org/officeDocument/2006/relationships/slide" Target="../slides/slide4.xml"/><Relationship Id="rId7" Type="http://schemas.openxmlformats.org/officeDocument/2006/relationships/slide" Target="../slides/slide32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3.xml"/><Relationship Id="rId5" Type="http://schemas.openxmlformats.org/officeDocument/2006/relationships/slide" Target="../slides/slide17.xml"/><Relationship Id="rId4" Type="http://schemas.openxmlformats.org/officeDocument/2006/relationships/slide" Target="../slides/sl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51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087422" y="6431744"/>
            <a:ext cx="64559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2796909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807516" y="6431744"/>
            <a:ext cx="64698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4529000" y="6431744"/>
            <a:ext cx="642888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246391" y="6431744"/>
            <a:ext cx="644277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965171" y="6431744"/>
            <a:ext cx="64566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10-5</a:t>
            </a:r>
          </a:p>
        </p:txBody>
      </p:sp>
      <p:sp>
        <p:nvSpPr>
          <p:cNvPr id="13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685341" y="6431744"/>
            <a:ext cx="64705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10-6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6" name="Text Box 19">
            <a:hlinkClick r:id="rId8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405421" y="6431744"/>
            <a:ext cx="64705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10-7</a:t>
            </a:r>
          </a:p>
        </p:txBody>
      </p:sp>
    </p:spTree>
    <p:extLst>
      <p:ext uri="{BB962C8B-B14F-4D97-AF65-F5344CB8AC3E}">
        <p14:creationId xmlns:p14="http://schemas.microsoft.com/office/powerpoint/2010/main" val="34549629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39DB0D-3227-4503-8102-D642210004D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790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0A9A344C-2C18-4FDB-8F90-34F47F87CB9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1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3087422" y="6431744"/>
            <a:ext cx="64559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10-1</a:t>
            </a:r>
          </a:p>
        </p:txBody>
      </p:sp>
      <p:sp>
        <p:nvSpPr>
          <p:cNvPr id="22" name="AutoShape 18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2796909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3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3807516" y="6431744"/>
            <a:ext cx="646981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10-2</a:t>
            </a:r>
          </a:p>
        </p:txBody>
      </p:sp>
      <p:sp>
        <p:nvSpPr>
          <p:cNvPr id="24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529000" y="6431744"/>
            <a:ext cx="642888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10-3</a:t>
            </a:r>
          </a:p>
        </p:txBody>
      </p:sp>
      <p:sp>
        <p:nvSpPr>
          <p:cNvPr id="25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391" y="6431744"/>
            <a:ext cx="644277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10-4</a:t>
            </a:r>
          </a:p>
        </p:txBody>
      </p:sp>
      <p:sp>
        <p:nvSpPr>
          <p:cNvPr id="26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965171" y="6431744"/>
            <a:ext cx="64566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10-5</a:t>
            </a:r>
          </a:p>
        </p:txBody>
      </p:sp>
      <p:sp>
        <p:nvSpPr>
          <p:cNvPr id="27" name="Text Box 19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685341" y="6431744"/>
            <a:ext cx="64705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10-6</a:t>
            </a:r>
          </a:p>
        </p:txBody>
      </p:sp>
      <p:sp>
        <p:nvSpPr>
          <p:cNvPr id="28" name="Text Box 19">
            <a:hlinkClick r:id="rId8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405421" y="6431744"/>
            <a:ext cx="647056" cy="33855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10-7</a:t>
            </a:r>
          </a:p>
        </p:txBody>
      </p:sp>
    </p:spTree>
    <p:extLst>
      <p:ext uri="{BB962C8B-B14F-4D97-AF65-F5344CB8AC3E}">
        <p14:creationId xmlns:p14="http://schemas.microsoft.com/office/powerpoint/2010/main" val="5872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B861AA22-6B57-48D3-9B92-9A80E62977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8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CHAPTER10</a:t>
            </a:r>
            <a:br>
              <a:rPr lang="en-US" altLang="zh-TW" smtClean="0"/>
            </a:br>
            <a:r>
              <a:rPr lang="zh-TW" altLang="en-US" smtClean="0"/>
              <a:t>電子商務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038" y="2564904"/>
            <a:ext cx="7543800" cy="3744416"/>
          </a:xfrm>
        </p:spPr>
        <p:txBody>
          <a:bodyPr numCol="2">
            <a:normAutofit/>
          </a:bodyPr>
          <a:lstStyle/>
          <a:p>
            <a:r>
              <a:rPr lang="en-US" altLang="zh-TW" dirty="0" smtClean="0"/>
              <a:t>10-1 </a:t>
            </a:r>
            <a:r>
              <a:rPr lang="zh-TW" altLang="en-US" dirty="0" smtClean="0"/>
              <a:t>電子商務</a:t>
            </a:r>
            <a:r>
              <a:rPr lang="zh-TW" altLang="en-US" dirty="0"/>
              <a:t>基本概念</a:t>
            </a:r>
          </a:p>
          <a:p>
            <a:r>
              <a:rPr lang="en-US" altLang="zh-TW" dirty="0" smtClean="0"/>
              <a:t>10-2 </a:t>
            </a:r>
            <a:r>
              <a:rPr lang="zh-TW" altLang="en-US" dirty="0" smtClean="0"/>
              <a:t>電子商務</a:t>
            </a:r>
            <a:r>
              <a:rPr lang="zh-TW" altLang="en-US" dirty="0"/>
              <a:t>的架構</a:t>
            </a:r>
          </a:p>
          <a:p>
            <a:r>
              <a:rPr lang="en-US" altLang="zh-TW" dirty="0" smtClean="0"/>
              <a:t>10-3 </a:t>
            </a:r>
            <a:r>
              <a:rPr lang="zh-TW" altLang="en-US" dirty="0" smtClean="0"/>
              <a:t>電子商務</a:t>
            </a:r>
            <a:r>
              <a:rPr lang="zh-TW" altLang="en-US" dirty="0"/>
              <a:t>的經營模式</a:t>
            </a:r>
          </a:p>
          <a:p>
            <a:r>
              <a:rPr lang="en-US" altLang="zh-TW" dirty="0" smtClean="0"/>
              <a:t>10-4 </a:t>
            </a:r>
            <a:r>
              <a:rPr lang="zh-TW" altLang="en-US" dirty="0" smtClean="0"/>
              <a:t>電子商務</a:t>
            </a:r>
            <a:r>
              <a:rPr lang="zh-TW" altLang="en-US" dirty="0"/>
              <a:t>付款機制</a:t>
            </a:r>
          </a:p>
          <a:p>
            <a:r>
              <a:rPr lang="en-US" altLang="zh-TW" dirty="0" smtClean="0"/>
              <a:t>10-5 </a:t>
            </a:r>
            <a:r>
              <a:rPr lang="zh-TW" altLang="en-US" dirty="0" smtClean="0"/>
              <a:t>電子商務</a:t>
            </a:r>
            <a:r>
              <a:rPr lang="zh-TW" altLang="en-US" dirty="0"/>
              <a:t>安全機制</a:t>
            </a:r>
          </a:p>
          <a:p>
            <a:r>
              <a:rPr lang="en-US" altLang="zh-TW" dirty="0" smtClean="0"/>
              <a:t>10-6 </a:t>
            </a:r>
            <a:r>
              <a:rPr lang="zh-TW" altLang="en-US" dirty="0" smtClean="0"/>
              <a:t>行動</a:t>
            </a:r>
            <a:r>
              <a:rPr lang="zh-TW" altLang="en-US" dirty="0"/>
              <a:t>商務</a:t>
            </a:r>
          </a:p>
          <a:p>
            <a:r>
              <a:rPr lang="en-US" altLang="zh-TW" dirty="0" smtClean="0"/>
              <a:t>10-7 </a:t>
            </a:r>
            <a:r>
              <a:rPr lang="zh-TW" altLang="en-US" dirty="0" smtClean="0"/>
              <a:t>電子商務</a:t>
            </a:r>
            <a:r>
              <a:rPr lang="zh-TW" altLang="en-US" dirty="0"/>
              <a:t>網站的建置</a:t>
            </a:r>
            <a:endParaRPr lang="zh-TW" altLang="en-US" dirty="0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257671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10-3 </a:t>
            </a:r>
            <a:r>
              <a:rPr lang="en-US" altLang="en-US" dirty="0" err="1"/>
              <a:t>電子商務的經營模式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4805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10-3-1 G2B</a:t>
            </a:r>
            <a:endParaRPr lang="zh-TW" altLang="en-US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93" y="1418308"/>
            <a:ext cx="5714228" cy="403069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63521" y="4941168"/>
            <a:ext cx="7012935" cy="10156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2000" b="1" dirty="0"/>
              <a:t>廠商可</a:t>
            </a:r>
            <a:r>
              <a:rPr lang="zh-TW" altLang="en-US" sz="2000" b="1" dirty="0" smtClean="0"/>
              <a:t>透過政府</a:t>
            </a:r>
            <a:r>
              <a:rPr lang="zh-TW" altLang="en-US" sz="2000" b="1" dirty="0"/>
              <a:t>電子採購</a:t>
            </a:r>
            <a:r>
              <a:rPr lang="zh-TW" altLang="en-US" sz="2000" b="1" dirty="0" smtClean="0"/>
              <a:t>網</a:t>
            </a:r>
            <a:r>
              <a:rPr lang="en-US" altLang="zh-TW" sz="2000" b="1" dirty="0" smtClean="0"/>
              <a:t>(http://</a:t>
            </a:r>
            <a:r>
              <a:rPr lang="en-US" altLang="zh-TW" sz="2000" b="1" dirty="0" err="1" smtClean="0"/>
              <a:t>web2.pcc.gov.tw</a:t>
            </a:r>
            <a:r>
              <a:rPr lang="en-US" altLang="zh-TW" sz="2000" b="1" dirty="0"/>
              <a:t>)</a:t>
            </a:r>
            <a:r>
              <a:rPr lang="zh-TW" altLang="en-US" sz="2000" b="1" dirty="0" smtClean="0"/>
              <a:t>查詢招標</a:t>
            </a:r>
            <a:r>
              <a:rPr lang="zh-TW" altLang="en-US" sz="2000" b="1" dirty="0"/>
              <a:t>資訊，以電子領</a:t>
            </a:r>
            <a:r>
              <a:rPr lang="zh-TW" altLang="en-US" sz="2000" b="1" dirty="0" smtClean="0"/>
              <a:t>標方式</a:t>
            </a:r>
            <a:r>
              <a:rPr lang="zh-TW" altLang="en-US" sz="2000" b="1" dirty="0"/>
              <a:t>取得採購案詳細</a:t>
            </a:r>
            <a:r>
              <a:rPr lang="zh-TW" altLang="en-US" sz="2000" b="1" dirty="0" smtClean="0"/>
              <a:t>資料</a:t>
            </a:r>
            <a:r>
              <a:rPr lang="zh-TW" altLang="en-US" sz="2000" b="1" dirty="0"/>
              <a:t>，並進行內部評估</a:t>
            </a:r>
            <a:r>
              <a:rPr lang="zh-TW" altLang="en-US" sz="2000" b="1" dirty="0" smtClean="0"/>
              <a:t>，開標</a:t>
            </a:r>
            <a:r>
              <a:rPr lang="zh-TW" altLang="en-US" sz="2000" b="1" dirty="0"/>
              <a:t>結束後，網站上</a:t>
            </a:r>
            <a:r>
              <a:rPr lang="zh-TW" altLang="en-US" sz="2000" b="1" dirty="0" smtClean="0"/>
              <a:t>亦會</a:t>
            </a:r>
            <a:r>
              <a:rPr lang="zh-TW" altLang="en-US" sz="2000" b="1" dirty="0"/>
              <a:t>公告開標結果。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10-3-2 B2B</a:t>
            </a:r>
            <a:endParaRPr lang="zh-TW" altLang="en-US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16" y="1604725"/>
            <a:ext cx="6286317" cy="39589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7744" y="5390621"/>
            <a:ext cx="6419056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2000" b="1" dirty="0"/>
              <a:t>雄獅旅遊</a:t>
            </a:r>
            <a:r>
              <a:rPr lang="en-US" altLang="zh-TW" sz="2000" b="1" dirty="0"/>
              <a:t>B2B</a:t>
            </a:r>
            <a:r>
              <a:rPr lang="zh-TW" altLang="en-US" sz="2000" b="1" dirty="0"/>
              <a:t>同業網</a:t>
            </a:r>
            <a:r>
              <a:rPr lang="en-US" altLang="zh-TW" sz="2000" b="1" dirty="0"/>
              <a:t>(http://b2b.liontravel.com)</a:t>
            </a:r>
            <a:r>
              <a:rPr lang="zh-TW" altLang="en-US" sz="2000" b="1" dirty="0"/>
              <a:t>透過網路系統優勢，</a:t>
            </a:r>
            <a:r>
              <a:rPr lang="zh-TW" altLang="en-US" sz="2000" b="1" dirty="0" smtClean="0"/>
              <a:t>結合同業</a:t>
            </a:r>
            <a:r>
              <a:rPr lang="zh-TW" altLang="en-US" sz="2000" b="1" dirty="0"/>
              <a:t>以拓展更大的銷售市場。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10-3-3 B2C</a:t>
            </a:r>
            <a:endParaRPr lang="zh-TW" altLang="en-US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027" y="1719810"/>
            <a:ext cx="6381890" cy="40191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7784" y="5373216"/>
            <a:ext cx="6013652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2000" b="1" dirty="0"/>
              <a:t>寬宏售票</a:t>
            </a:r>
            <a:r>
              <a:rPr lang="zh-TW" altLang="en-US" sz="2000" b="1" dirty="0" smtClean="0"/>
              <a:t>系統</a:t>
            </a:r>
            <a:r>
              <a:rPr lang="en-US" altLang="zh-TW" sz="2000" b="1" dirty="0" smtClean="0"/>
              <a:t>(</a:t>
            </a:r>
            <a:r>
              <a:rPr lang="en-US" altLang="zh-TW" sz="2000" b="1" dirty="0"/>
              <a:t>http://</a:t>
            </a:r>
            <a:r>
              <a:rPr lang="en-US" altLang="zh-TW" sz="2000" b="1" dirty="0" smtClean="0"/>
              <a:t>www.kham.com.tw)</a:t>
            </a:r>
            <a:r>
              <a:rPr lang="zh-TW" altLang="en-US" sz="2000" b="1" dirty="0" smtClean="0"/>
              <a:t>接受</a:t>
            </a:r>
            <a:r>
              <a:rPr lang="zh-TW" altLang="en-US" sz="2000" b="1" dirty="0"/>
              <a:t>各表演單位的票</a:t>
            </a:r>
            <a:r>
              <a:rPr lang="zh-TW" altLang="en-US" sz="2000" b="1" dirty="0" smtClean="0"/>
              <a:t>券代售</a:t>
            </a:r>
            <a:r>
              <a:rPr lang="zh-TW" altLang="en-US" sz="2000" b="1" dirty="0"/>
              <a:t>服務委託，負責票</a:t>
            </a:r>
            <a:r>
              <a:rPr lang="zh-TW" altLang="en-US" sz="2000" b="1" dirty="0" smtClean="0"/>
              <a:t>務銷售</a:t>
            </a:r>
            <a:r>
              <a:rPr lang="zh-TW" altLang="en-US" sz="2000" b="1" dirty="0"/>
              <a:t>行為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10-3-4 C2B</a:t>
            </a:r>
            <a:endParaRPr lang="zh-TW" altLang="en-US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776" y="1565929"/>
            <a:ext cx="6409521" cy="4036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83846" y="5094647"/>
            <a:ext cx="5760640" cy="10156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TW" sz="2000" b="1" dirty="0"/>
              <a:t>Priceline</a:t>
            </a:r>
            <a:r>
              <a:rPr lang="zh-TW" altLang="en-US" sz="2000" b="1" dirty="0"/>
              <a:t>旅遊網站</a:t>
            </a:r>
            <a:r>
              <a:rPr lang="en-US" altLang="zh-TW" sz="2000" b="1" dirty="0"/>
              <a:t>(https://www.priceline.com)</a:t>
            </a:r>
            <a:r>
              <a:rPr lang="zh-TW" altLang="en-US" sz="2000" b="1" dirty="0"/>
              <a:t>讓消費者自訂所需的機票、旅館</a:t>
            </a:r>
            <a:r>
              <a:rPr lang="zh-TW" altLang="en-US" sz="2000" b="1" dirty="0" smtClean="0"/>
              <a:t>、日用品</a:t>
            </a:r>
            <a:r>
              <a:rPr lang="zh-TW" altLang="en-US" sz="2000" b="1" dirty="0"/>
              <a:t>等價位，再尋求相關企業來滿足消費者需求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10-3-5 C2C</a:t>
            </a:r>
            <a:endParaRPr lang="zh-TW" altLang="en-US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427" y="1412776"/>
            <a:ext cx="6971198" cy="43902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43808" y="5270740"/>
            <a:ext cx="5832648" cy="10156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TW" sz="2000" b="1" dirty="0" smtClean="0"/>
              <a:t>Yahoo!</a:t>
            </a:r>
            <a:r>
              <a:rPr lang="zh-TW" altLang="en-US" sz="2000" b="1" dirty="0" smtClean="0"/>
              <a:t>奇摩拍賣網站</a:t>
            </a:r>
            <a:r>
              <a:rPr lang="en-US" altLang="zh-TW" sz="2000" b="1" dirty="0" smtClean="0"/>
              <a:t>(http://</a:t>
            </a:r>
            <a:r>
              <a:rPr lang="en-US" altLang="zh-TW" sz="2000" b="1" dirty="0" err="1" smtClean="0"/>
              <a:t>tw.bid.yahoo.com</a:t>
            </a:r>
            <a:r>
              <a:rPr lang="en-US" altLang="zh-TW" sz="2000" b="1" dirty="0" smtClean="0"/>
              <a:t>)</a:t>
            </a:r>
            <a:r>
              <a:rPr lang="zh-TW" altLang="en-US" sz="2000" b="1" dirty="0" smtClean="0"/>
              <a:t>提供了消費者拍賣自己物品的交易平台，消費者透過該平台即可進行拍賣的動作。</a:t>
            </a:r>
            <a:endParaRPr lang="zh-TW" altLang="en-US" sz="20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10-3-6 O2O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17" y="1397843"/>
            <a:ext cx="6717206" cy="38481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3812" y="5517232"/>
            <a:ext cx="8424936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2000" b="1" dirty="0" smtClean="0"/>
              <a:t>提供餐廳</a:t>
            </a:r>
            <a:r>
              <a:rPr lang="en-US" altLang="zh-TW" sz="2000" b="1" dirty="0" smtClean="0"/>
              <a:t>24</a:t>
            </a:r>
            <a:r>
              <a:rPr lang="zh-TW" altLang="en-US" sz="2000" b="1" dirty="0" smtClean="0"/>
              <a:t>小時訂位及餐券的</a:t>
            </a:r>
            <a:r>
              <a:rPr lang="en-US" altLang="zh-TW" sz="2000" b="1" dirty="0" smtClean="0"/>
              <a:t>EZTABLE(http://www.eztable.com)</a:t>
            </a:r>
            <a:r>
              <a:rPr lang="zh-TW" altLang="en-US" sz="2000" b="1" dirty="0" smtClean="0"/>
              <a:t>讓消費者可以隨時透過網路訂位系統訂位和購買餐券，並到實體店舖消費。</a:t>
            </a:r>
            <a:endParaRPr lang="zh-TW" altLang="en-US" sz="2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344C-2C18-4FDB-8F90-34F47F87CB9B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102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10-4-1 </a:t>
            </a:r>
            <a:r>
              <a:rPr lang="zh-TW" altLang="en-US" dirty="0" smtClean="0"/>
              <a:t>電子現金</a:t>
            </a:r>
            <a:endParaRPr lang="en-US" altLang="zh-TW" dirty="0"/>
          </a:p>
          <a:p>
            <a:r>
              <a:rPr lang="en-US" altLang="zh-TW" dirty="0" smtClean="0"/>
              <a:t>10-4-2 </a:t>
            </a:r>
            <a:r>
              <a:rPr lang="zh-TW" altLang="en-US" dirty="0" smtClean="0"/>
              <a:t>電子支票</a:t>
            </a:r>
            <a:endParaRPr lang="en-US" altLang="zh-TW" dirty="0"/>
          </a:p>
          <a:p>
            <a:r>
              <a:rPr lang="en-US" altLang="zh-TW" dirty="0" smtClean="0"/>
              <a:t>10-4-3 </a:t>
            </a:r>
            <a:r>
              <a:rPr lang="zh-TW" altLang="en-US" dirty="0" smtClean="0"/>
              <a:t>信用卡</a:t>
            </a:r>
            <a:endParaRPr lang="en-US" altLang="zh-TW" dirty="0"/>
          </a:p>
          <a:p>
            <a:r>
              <a:rPr lang="en-US" altLang="zh-TW" dirty="0" smtClean="0"/>
              <a:t>10-4-4 ATM</a:t>
            </a:r>
            <a:r>
              <a:rPr lang="zh-TW" altLang="en-US" dirty="0" smtClean="0"/>
              <a:t>轉帳</a:t>
            </a:r>
            <a:endParaRPr lang="en-US" altLang="zh-TW" dirty="0" smtClean="0"/>
          </a:p>
          <a:p>
            <a:r>
              <a:rPr lang="en-US" altLang="zh-TW" dirty="0" smtClean="0"/>
              <a:t>10-4-5 </a:t>
            </a:r>
            <a:r>
              <a:rPr lang="zh-TW" altLang="en-US" dirty="0" smtClean="0"/>
              <a:t>貨到付款</a:t>
            </a:r>
            <a:endParaRPr lang="en-US" altLang="zh-TW" dirty="0" smtClean="0"/>
          </a:p>
          <a:p>
            <a:r>
              <a:rPr lang="en-US" altLang="zh-TW" dirty="0" smtClean="0"/>
              <a:t>10-4-6 </a:t>
            </a:r>
            <a:r>
              <a:rPr lang="zh-TW" altLang="en-US" dirty="0" smtClean="0"/>
              <a:t>超商付款取貨</a:t>
            </a:r>
            <a:endParaRPr lang="en-US" altLang="zh-TW" dirty="0"/>
          </a:p>
          <a:p>
            <a:r>
              <a:rPr lang="en-US" altLang="zh-TW" dirty="0" smtClean="0"/>
              <a:t>10-4-7 </a:t>
            </a:r>
            <a:r>
              <a:rPr lang="zh-TW" altLang="en-US" dirty="0" smtClean="0"/>
              <a:t>行動</a:t>
            </a:r>
            <a:r>
              <a:rPr lang="zh-TW" altLang="en-US" dirty="0"/>
              <a:t>支付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10-4 </a:t>
            </a:r>
            <a:r>
              <a:rPr lang="zh-TW" altLang="en-US" dirty="0"/>
              <a:t>電子商務付款機制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19612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17463"/>
            <a:ext cx="7681912" cy="4497762"/>
          </a:xfrm>
          <a:prstGeom prst="rect">
            <a:avLst/>
          </a:prstGeom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10-4-1 </a:t>
            </a:r>
            <a:r>
              <a:rPr lang="zh-TW" altLang="en-US" dirty="0"/>
              <a:t>電子現金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3504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64232"/>
            <a:ext cx="7681912" cy="460422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10-4-2 </a:t>
            </a:r>
            <a:r>
              <a:rPr lang="zh-TW" altLang="en-US" dirty="0"/>
              <a:t>電子支票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628144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>
              <a:buNone/>
            </a:pPr>
            <a:r>
              <a:rPr lang="en-US" altLang="zh-TW" dirty="0" smtClean="0"/>
              <a:t>10-1-1 </a:t>
            </a:r>
            <a:r>
              <a:rPr lang="zh-TW" altLang="en-US" dirty="0" smtClean="0"/>
              <a:t>電子商務的定義</a:t>
            </a:r>
            <a:endParaRPr lang="en-US" altLang="zh-TW" dirty="0" smtClean="0"/>
          </a:p>
          <a:p>
            <a:r>
              <a:rPr lang="en-US" altLang="zh-TW" dirty="0" smtClean="0"/>
              <a:t>10-1-2 </a:t>
            </a:r>
            <a:r>
              <a:rPr lang="zh-TW" altLang="en-US" dirty="0" smtClean="0"/>
              <a:t>電子商務</a:t>
            </a:r>
            <a:r>
              <a:rPr lang="zh-TW" altLang="en-US" dirty="0"/>
              <a:t>的發展</a:t>
            </a:r>
            <a:endParaRPr lang="zh-TW" altLang="en-US" dirty="0" smtClean="0"/>
          </a:p>
          <a:p>
            <a:pPr marL="0" indent="0" eaLnBrk="1">
              <a:buNone/>
            </a:pPr>
            <a:r>
              <a:rPr lang="en-US" altLang="zh-TW" dirty="0" smtClean="0"/>
              <a:t>10-1-3 </a:t>
            </a:r>
            <a:r>
              <a:rPr lang="zh-TW" altLang="en-US" dirty="0" smtClean="0"/>
              <a:t>電子商務的優勢</a:t>
            </a:r>
          </a:p>
        </p:txBody>
      </p:sp>
      <p:sp>
        <p:nvSpPr>
          <p:cNvPr id="4100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10-1 </a:t>
            </a:r>
            <a:r>
              <a:rPr lang="zh-TW" altLang="en-US" smtClean="0"/>
              <a:t>電子商務基本概念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75301"/>
            <a:ext cx="7681912" cy="4582085"/>
          </a:xfrm>
          <a:prstGeom prst="rect">
            <a:avLst/>
          </a:prstGeom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10-4-3 </a:t>
            </a:r>
            <a:r>
              <a:rPr lang="zh-TW" altLang="en-US" dirty="0"/>
              <a:t>信用卡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517204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10-4-7 </a:t>
            </a:r>
            <a:r>
              <a:rPr lang="zh-TW" altLang="en-US" dirty="0" smtClean="0"/>
              <a:t>行動</a:t>
            </a:r>
            <a:r>
              <a:rPr lang="zh-TW" altLang="en-US" dirty="0"/>
              <a:t>支付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6" name="內容版面配置區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860" y="3005508"/>
            <a:ext cx="7681912" cy="3337274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7751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10-4-7 </a:t>
            </a:r>
            <a:r>
              <a:rPr lang="zh-TW" altLang="en-US" dirty="0" smtClean="0"/>
              <a:t>行動</a:t>
            </a:r>
            <a:r>
              <a:rPr lang="zh-TW" altLang="en-US" dirty="0"/>
              <a:t>支付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628800"/>
            <a:ext cx="7505515" cy="31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6196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10-5-1 </a:t>
            </a:r>
            <a:r>
              <a:rPr lang="zh-TW" altLang="en-US" dirty="0" smtClean="0"/>
              <a:t>資料</a:t>
            </a:r>
            <a:r>
              <a:rPr lang="zh-TW" altLang="en-US" dirty="0"/>
              <a:t>加解密</a:t>
            </a:r>
            <a:r>
              <a:rPr lang="zh-TW" altLang="en-US" dirty="0" smtClean="0"/>
              <a:t>技術</a:t>
            </a:r>
            <a:endParaRPr lang="en-US" altLang="zh-TW" dirty="0" smtClean="0"/>
          </a:p>
          <a:p>
            <a:r>
              <a:rPr lang="en-US" altLang="zh-TW" dirty="0" smtClean="0"/>
              <a:t>10-5-2 SSL</a:t>
            </a:r>
            <a:endParaRPr lang="en-US" altLang="zh-TW" dirty="0"/>
          </a:p>
          <a:p>
            <a:r>
              <a:rPr lang="en-US" altLang="zh-TW" dirty="0" smtClean="0"/>
              <a:t>10-5-3 SET</a:t>
            </a:r>
            <a:endParaRPr lang="en-US" altLang="zh-TW" dirty="0"/>
          </a:p>
          <a:p>
            <a:r>
              <a:rPr lang="en-US" altLang="zh-TW" dirty="0" smtClean="0"/>
              <a:t>10-5-4 FXML</a:t>
            </a:r>
            <a:r>
              <a:rPr lang="zh-TW" altLang="en-US" dirty="0" smtClean="0"/>
              <a:t>憑證</a:t>
            </a:r>
            <a:endParaRPr lang="en-US" altLang="zh-TW" dirty="0"/>
          </a:p>
          <a:p>
            <a:r>
              <a:rPr lang="en-US" altLang="zh-TW" dirty="0" smtClean="0"/>
              <a:t>10-5-5 </a:t>
            </a:r>
            <a:r>
              <a:rPr lang="zh-TW" altLang="en-US" dirty="0" smtClean="0"/>
              <a:t>網路</a:t>
            </a:r>
            <a:r>
              <a:rPr lang="zh-TW" altLang="en-US" dirty="0"/>
              <a:t>商店安全認證標</a:t>
            </a:r>
            <a:r>
              <a:rPr lang="zh-TW" altLang="en-US" dirty="0" smtClean="0"/>
              <a:t>章 </a:t>
            </a:r>
            <a:endParaRPr lang="en-US" altLang="zh-TW" dirty="0" smtClean="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10-5 </a:t>
            </a:r>
            <a:r>
              <a:rPr lang="zh-TW" altLang="en-US" dirty="0" smtClean="0"/>
              <a:t>電子商務</a:t>
            </a:r>
            <a:r>
              <a:rPr lang="zh-TW" altLang="en-US" dirty="0"/>
              <a:t>安全機制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54757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691655"/>
            <a:ext cx="7681912" cy="214937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10-5-1 </a:t>
            </a:r>
            <a:r>
              <a:rPr lang="zh-TW" altLang="en-US" dirty="0" smtClean="0"/>
              <a:t>資料</a:t>
            </a:r>
            <a:r>
              <a:rPr lang="zh-TW" altLang="en-US" dirty="0"/>
              <a:t>加解密技術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86502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735688"/>
            <a:ext cx="7681912" cy="406131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10-5-1 </a:t>
            </a:r>
            <a:r>
              <a:rPr lang="zh-TW" altLang="en-US" dirty="0"/>
              <a:t>資料加解密技術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4102951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189263"/>
            <a:ext cx="7681912" cy="315416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10-5-1 </a:t>
            </a:r>
            <a:r>
              <a:rPr lang="zh-TW" altLang="en-US" dirty="0"/>
              <a:t>資料加解密技術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48770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887448"/>
            <a:ext cx="7681912" cy="375779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10-5-2 SSL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228807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altLang="zh-TW" smtClean="0"/>
              <a:t>SSL</a:t>
            </a:r>
            <a:r>
              <a:rPr lang="zh-TW" altLang="en-US" smtClean="0"/>
              <a:t>安全通道的建立方式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10-5-2 SSL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7" y="2204864"/>
            <a:ext cx="7757154" cy="22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765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10-5-3 SET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779" y="1295400"/>
            <a:ext cx="5908779" cy="4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8597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10-1-2 </a:t>
            </a:r>
            <a:r>
              <a:rPr lang="zh-TW" altLang="en-US" dirty="0" smtClean="0"/>
              <a:t>電子商務</a:t>
            </a:r>
            <a:r>
              <a:rPr lang="zh-TW" altLang="en-US" dirty="0"/>
              <a:t>的發展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780801"/>
            <a:ext cx="7681912" cy="397108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10-5-3 SET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25" y="1556792"/>
            <a:ext cx="8202718" cy="31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7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010" y="1468715"/>
            <a:ext cx="6904318" cy="45952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10-5-4 FXML</a:t>
            </a:r>
            <a:r>
              <a:rPr lang="zh-TW" altLang="en-US" dirty="0"/>
              <a:t>憑證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0A9A344C-2C18-4FDB-8F90-34F47F87CB9B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8262651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10-6-1 </a:t>
            </a:r>
            <a:r>
              <a:rPr lang="zh-TW" altLang="en-US" dirty="0" smtClean="0"/>
              <a:t>行動購物</a:t>
            </a:r>
            <a:endParaRPr lang="en-US" altLang="zh-TW" dirty="0"/>
          </a:p>
          <a:p>
            <a:r>
              <a:rPr lang="en-US" altLang="zh-TW" dirty="0" smtClean="0"/>
              <a:t>10-6-2 </a:t>
            </a:r>
            <a:r>
              <a:rPr lang="zh-TW" altLang="en-US" dirty="0" smtClean="0"/>
              <a:t>行動銀行</a:t>
            </a:r>
            <a:endParaRPr lang="en-US" altLang="zh-TW" dirty="0" smtClean="0"/>
          </a:p>
          <a:p>
            <a:r>
              <a:rPr lang="en-US" altLang="zh-TW" dirty="0" smtClean="0"/>
              <a:t>10-6-3 </a:t>
            </a:r>
            <a:r>
              <a:rPr lang="zh-TW" altLang="en-US" dirty="0" smtClean="0"/>
              <a:t>個人行動導航</a:t>
            </a:r>
            <a:endParaRPr lang="en-US" altLang="zh-TW" dirty="0"/>
          </a:p>
          <a:p>
            <a:r>
              <a:rPr lang="en-US" altLang="zh-TW" dirty="0" smtClean="0"/>
              <a:t>10-6-4 </a:t>
            </a:r>
            <a:r>
              <a:rPr lang="zh-TW" altLang="en-US" dirty="0" smtClean="0"/>
              <a:t>線上即時訂餐</a:t>
            </a:r>
            <a:endParaRPr lang="en-US" altLang="zh-TW" dirty="0" smtClean="0"/>
          </a:p>
          <a:p>
            <a:r>
              <a:rPr lang="en-US" altLang="zh-TW" dirty="0" smtClean="0"/>
              <a:t>10-6-5 </a:t>
            </a:r>
            <a:r>
              <a:rPr lang="zh-TW" altLang="en-US" dirty="0" smtClean="0"/>
              <a:t>線上即時叫車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10-6 </a:t>
            </a:r>
            <a:r>
              <a:rPr lang="zh-TW" altLang="en-US" dirty="0" smtClean="0"/>
              <a:t>行動商務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500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>
              <a:buNone/>
            </a:pPr>
            <a:r>
              <a:rPr lang="en-US" altLang="zh-TW" dirty="0" smtClean="0"/>
              <a:t>10-7-1 </a:t>
            </a:r>
            <a:r>
              <a:rPr lang="zh-TW" altLang="en-US" dirty="0" smtClean="0"/>
              <a:t>電子商務的網路架構</a:t>
            </a:r>
          </a:p>
          <a:p>
            <a:pPr marL="0" indent="0" eaLnBrk="1">
              <a:buNone/>
            </a:pPr>
            <a:r>
              <a:rPr lang="en-US" altLang="zh-TW" dirty="0" smtClean="0"/>
              <a:t>10-7-2 </a:t>
            </a:r>
            <a:r>
              <a:rPr lang="zh-TW" altLang="en-US" dirty="0" smtClean="0"/>
              <a:t>自行架設電子商務網站</a:t>
            </a:r>
            <a:endParaRPr lang="en-US" altLang="zh-TW" dirty="0" smtClean="0"/>
          </a:p>
          <a:p>
            <a:r>
              <a:rPr lang="en-US" altLang="zh-TW" dirty="0" smtClean="0"/>
              <a:t>10-7-3 </a:t>
            </a:r>
            <a:r>
              <a:rPr lang="zh-TW" altLang="en-US" dirty="0" smtClean="0"/>
              <a:t>透過</a:t>
            </a:r>
            <a:r>
              <a:rPr lang="zh-TW" altLang="en-US" dirty="0"/>
              <a:t>開店平台架設電子商店</a:t>
            </a:r>
            <a:endParaRPr lang="zh-TW" altLang="en-US" dirty="0" smtClean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10-7 </a:t>
            </a:r>
            <a:r>
              <a:rPr lang="en-US" altLang="en-US" dirty="0" err="1" smtClean="0"/>
              <a:t>電子商務網站的建置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6510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10-7-1 </a:t>
            </a:r>
            <a:r>
              <a:rPr lang="zh-TW" altLang="en-US" dirty="0" smtClean="0"/>
              <a:t>電子商務的網路架構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852936"/>
            <a:ext cx="4660258" cy="323837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578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48" y="1494178"/>
            <a:ext cx="7610041" cy="454433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10-7-3 </a:t>
            </a:r>
            <a:r>
              <a:rPr lang="zh-TW" altLang="en-US" sz="4000" dirty="0" smtClean="0"/>
              <a:t>透過</a:t>
            </a:r>
            <a:r>
              <a:rPr lang="zh-TW" altLang="en-US" sz="4000" dirty="0"/>
              <a:t>開店平台架設電子商店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660202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10-2-1 </a:t>
            </a:r>
            <a:r>
              <a:rPr lang="zh-TW" altLang="en-US" dirty="0" smtClean="0"/>
              <a:t>物流</a:t>
            </a:r>
            <a:endParaRPr lang="en-US" altLang="zh-TW" dirty="0" smtClean="0"/>
          </a:p>
          <a:p>
            <a:r>
              <a:rPr lang="en-US" altLang="zh-TW" dirty="0" smtClean="0"/>
              <a:t>10-2-2 </a:t>
            </a:r>
            <a:r>
              <a:rPr lang="zh-TW" altLang="en-US" dirty="0" smtClean="0"/>
              <a:t>金流</a:t>
            </a:r>
            <a:endParaRPr lang="en-US" altLang="zh-TW" dirty="0" smtClean="0"/>
          </a:p>
          <a:p>
            <a:r>
              <a:rPr lang="en-US" altLang="zh-TW" dirty="0" smtClean="0"/>
              <a:t>10-2-3 </a:t>
            </a:r>
            <a:r>
              <a:rPr lang="zh-TW" altLang="en-US" dirty="0" smtClean="0"/>
              <a:t>資訊流</a:t>
            </a:r>
            <a:endParaRPr lang="en-US" altLang="zh-TW" dirty="0" smtClean="0"/>
          </a:p>
          <a:p>
            <a:r>
              <a:rPr lang="en-US" altLang="zh-TW" dirty="0" smtClean="0"/>
              <a:t>10-2-4 </a:t>
            </a:r>
            <a:r>
              <a:rPr lang="zh-TW" altLang="en-US" dirty="0" smtClean="0"/>
              <a:t>商流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10-2 電子商務的架構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2834A-24C2-42CA-BCD6-CB5AA28BF97B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dirty="0" smtClean="0"/>
              <a:t>電子商務的運作流程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10-2 </a:t>
            </a:r>
            <a:r>
              <a:rPr lang="en-US" altLang="en-US" dirty="0" err="1" smtClean="0"/>
              <a:t>電子商務的架構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696" y="1974580"/>
            <a:ext cx="6476640" cy="436820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225" y="1295400"/>
            <a:ext cx="5861887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10-2-1 </a:t>
            </a:r>
            <a:r>
              <a:rPr lang="zh-TW" altLang="en-US" dirty="0" smtClean="0"/>
              <a:t>物</a:t>
            </a:r>
            <a:r>
              <a:rPr lang="zh-TW" altLang="en-US" dirty="0"/>
              <a:t>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421941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732" y="1430611"/>
            <a:ext cx="5928874" cy="467146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10-2-2 </a:t>
            </a:r>
            <a:r>
              <a:rPr lang="zh-TW" altLang="en-US" dirty="0" smtClean="0"/>
              <a:t>金</a:t>
            </a:r>
            <a:r>
              <a:rPr lang="zh-TW" altLang="en-US" dirty="0"/>
              <a:t>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45638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10-2-3 </a:t>
            </a:r>
            <a:r>
              <a:rPr lang="zh-TW" altLang="en-US" dirty="0"/>
              <a:t>資訊流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2834A-24C2-42CA-BCD6-CB5AA28BF97B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095" y="3501008"/>
            <a:ext cx="4840139" cy="264193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6307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10-3-1 G2B</a:t>
            </a:r>
            <a:endParaRPr lang="en-US" altLang="zh-TW" dirty="0"/>
          </a:p>
          <a:p>
            <a:r>
              <a:rPr lang="en-US" altLang="zh-TW" dirty="0" smtClean="0"/>
              <a:t>10-3-2 B2B</a:t>
            </a:r>
            <a:endParaRPr lang="en-US" altLang="zh-TW" dirty="0"/>
          </a:p>
          <a:p>
            <a:r>
              <a:rPr lang="en-US" altLang="zh-TW" dirty="0" smtClean="0"/>
              <a:t>10-3-3 B2C</a:t>
            </a:r>
            <a:endParaRPr lang="en-US" altLang="zh-TW" dirty="0"/>
          </a:p>
          <a:p>
            <a:r>
              <a:rPr lang="en-US" altLang="zh-TW" dirty="0" smtClean="0"/>
              <a:t>10-3-4 C2B</a:t>
            </a:r>
            <a:endParaRPr lang="en-US" altLang="zh-TW" dirty="0"/>
          </a:p>
          <a:p>
            <a:r>
              <a:rPr lang="en-US" altLang="zh-TW" dirty="0" smtClean="0"/>
              <a:t>10-3-5 C2C</a:t>
            </a:r>
            <a:endParaRPr lang="en-US" altLang="zh-TW" dirty="0"/>
          </a:p>
          <a:p>
            <a:r>
              <a:rPr lang="en-US" altLang="zh-TW" dirty="0" smtClean="0"/>
              <a:t>10-3-6 O2O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10-3 </a:t>
            </a:r>
            <a:r>
              <a:rPr lang="zh-TW" altLang="en-US" dirty="0" smtClean="0"/>
              <a:t>電子商務</a:t>
            </a:r>
            <a:r>
              <a:rPr lang="zh-TW" altLang="en-US" dirty="0"/>
              <a:t>的經營模式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9DB0D-3227-4503-8102-D642210004D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549975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網際網路">
  <a:themeElements>
    <a:clrScheme name="自訂 13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1190</TotalTime>
  <Words>491</Words>
  <Application>Microsoft Office PowerPoint</Application>
  <PresentationFormat>如螢幕大小 (4:3)</PresentationFormat>
  <Paragraphs>124</Paragraphs>
  <Slides>35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網際網路</vt:lpstr>
      <vt:lpstr>CHAPTER10 電子商務</vt:lpstr>
      <vt:lpstr>10-1 電子商務基本概念</vt:lpstr>
      <vt:lpstr>10-1-2 電子商務的發展</vt:lpstr>
      <vt:lpstr>10-2 電子商務的架構</vt:lpstr>
      <vt:lpstr>10-2 電子商務的架構</vt:lpstr>
      <vt:lpstr>10-2-1 物流</vt:lpstr>
      <vt:lpstr>10-2-2 金流</vt:lpstr>
      <vt:lpstr>10-2-3 資訊流</vt:lpstr>
      <vt:lpstr>10-3 電子商務的經營模式</vt:lpstr>
      <vt:lpstr>10-3 電子商務的經營模式</vt:lpstr>
      <vt:lpstr>10-3-1 G2B</vt:lpstr>
      <vt:lpstr>10-3-2 B2B</vt:lpstr>
      <vt:lpstr>10-3-3 B2C</vt:lpstr>
      <vt:lpstr>10-3-4 C2B</vt:lpstr>
      <vt:lpstr>10-3-5 C2C</vt:lpstr>
      <vt:lpstr>10-3-6 O2O</vt:lpstr>
      <vt:lpstr>10-4 電子商務付款機制</vt:lpstr>
      <vt:lpstr>10-4-1 電子現金</vt:lpstr>
      <vt:lpstr>10-4-2 電子支票</vt:lpstr>
      <vt:lpstr>10-4-3 信用卡</vt:lpstr>
      <vt:lpstr>10-4-7 行動支付</vt:lpstr>
      <vt:lpstr>10-4-7 行動支付</vt:lpstr>
      <vt:lpstr>10-5 電子商務安全機制</vt:lpstr>
      <vt:lpstr>10-5-1 資料加解密技術</vt:lpstr>
      <vt:lpstr>10-5-1 資料加解密技術</vt:lpstr>
      <vt:lpstr>10-5-1 資料加解密技術</vt:lpstr>
      <vt:lpstr>10-5-2 SSL</vt:lpstr>
      <vt:lpstr>10-5-2 SSL</vt:lpstr>
      <vt:lpstr>10-5-3 SET</vt:lpstr>
      <vt:lpstr>10-5-3 SET</vt:lpstr>
      <vt:lpstr>10-5-4 FXML憑證</vt:lpstr>
      <vt:lpstr>10-6 行動商務</vt:lpstr>
      <vt:lpstr>10-7 電子商務網站的建置</vt:lpstr>
      <vt:lpstr>10-7-1 電子商務的網路架構</vt:lpstr>
      <vt:lpstr>10-7-3 透過開店平台架設電子商店</vt:lpstr>
    </vt:vector>
  </TitlesOfParts>
  <Company>chwa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CHAPTER10</dc:title>
  <dc:creator>王小桃</dc:creator>
  <cp:lastModifiedBy>chwa</cp:lastModifiedBy>
  <cp:revision>87</cp:revision>
  <dcterms:created xsi:type="dcterms:W3CDTF">2011-03-29T08:04:00Z</dcterms:created>
  <dcterms:modified xsi:type="dcterms:W3CDTF">2020-05-06T04:25:51Z</dcterms:modified>
</cp:coreProperties>
</file>